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oboto Bold" charset="1" panose="02000000000000000000"/>
      <p:regular r:id="rId18"/>
    </p:embeddedFont>
    <p:embeddedFont>
      <p:font typeface="Roboto" charset="1" panose="02000000000000000000"/>
      <p:regular r:id="rId19"/>
    </p:embeddedFont>
    <p:embeddedFont>
      <p:font typeface="Aileron" charset="1" panose="00000500000000000000"/>
      <p:regular r:id="rId20"/>
    </p:embeddedFont>
    <p:embeddedFont>
      <p:font typeface="Inter Heavy" charset="1" panose="02000503000000020004"/>
      <p:regular r:id="rId21"/>
    </p:embeddedFont>
    <p:embeddedFont>
      <p:font typeface="Roboto Bold Italics" charset="1" panose="02000000000000000000"/>
      <p:regular r:id="rId22"/>
    </p:embeddedFont>
    <p:embeddedFont>
      <p:font typeface="Aileron Ultra-Bold" charset="1" panose="00000A00000000000000"/>
      <p:regular r:id="rId23"/>
    </p:embeddedFont>
    <p:embeddedFont>
      <p:font typeface="League Spartan" charset="1" panose="00000800000000000000"/>
      <p:regular r:id="rId24"/>
    </p:embeddedFont>
    <p:embeddedFont>
      <p:font typeface="Aileron Bold" charset="1" panose="00000800000000000000"/>
      <p:regular r:id="rId25"/>
    </p:embeddedFont>
    <p:embeddedFont>
      <p:font typeface="Aileron Heavy" charset="1" panose="00000A00000000000000"/>
      <p:regular r:id="rId26"/>
    </p:embeddedFont>
    <p:embeddedFont>
      <p:font typeface="Barlow Condensed Heavy" charset="1" panose="00000A06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2.jpe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3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9396" y="2719229"/>
            <a:ext cx="2544433" cy="2544433"/>
          </a:xfrm>
          <a:custGeom>
            <a:avLst/>
            <a:gdLst/>
            <a:ahLst/>
            <a:cxnLst/>
            <a:rect r="r" b="b" t="t" l="l"/>
            <a:pathLst>
              <a:path h="2544433" w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36521" y="3307946"/>
            <a:ext cx="2594369" cy="4588246"/>
            <a:chOff x="0" y="0"/>
            <a:chExt cx="683291" cy="12084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3291" cy="1208427"/>
            </a:xfrm>
            <a:custGeom>
              <a:avLst/>
              <a:gdLst/>
              <a:ahLst/>
              <a:cxnLst/>
              <a:rect r="r" b="b" t="t" l="l"/>
              <a:pathLst>
                <a:path h="1208427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31511" y="1434222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-25223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58605" y="3307946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43805" y="8248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69424" y="2436835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9029033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4"/>
                </a:lnTo>
                <a:lnTo>
                  <a:pt x="0" y="458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19383" y="5015288"/>
            <a:ext cx="8184381" cy="4013746"/>
          </a:xfrm>
          <a:custGeom>
            <a:avLst/>
            <a:gdLst/>
            <a:ahLst/>
            <a:cxnLst/>
            <a:rect r="r" b="b" t="t" l="l"/>
            <a:pathLst>
              <a:path h="4013746" w="8184381">
                <a:moveTo>
                  <a:pt x="0" y="0"/>
                </a:moveTo>
                <a:lnTo>
                  <a:pt x="8184381" y="0"/>
                </a:lnTo>
                <a:lnTo>
                  <a:pt x="8184381" y="4013745"/>
                </a:lnTo>
                <a:lnTo>
                  <a:pt x="0" y="40137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57849" y="1190233"/>
            <a:ext cx="10500756" cy="317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1"/>
              </a:lnSpc>
            </a:pPr>
            <a:r>
              <a:rPr lang="en-US" b="true" sz="7962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ĐỀ TÀI : </a:t>
            </a:r>
          </a:p>
          <a:p>
            <a:pPr algn="ctr">
              <a:lnSpc>
                <a:spcPts val="8201"/>
              </a:lnSpc>
            </a:pPr>
            <a:r>
              <a:rPr lang="en-US" b="true" sz="7962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THIẾT KẾ WEBSITE</a:t>
            </a:r>
          </a:p>
          <a:p>
            <a:pPr algn="ctr">
              <a:lnSpc>
                <a:spcPts val="8201"/>
              </a:lnSpc>
            </a:pPr>
            <a:r>
              <a:rPr lang="en-US" b="true" sz="7962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 BÁN ĐIỆN THOẠI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12189" y="5216037"/>
            <a:ext cx="9487257" cy="458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4"/>
              </a:lnSpc>
            </a:pPr>
            <a:r>
              <a:rPr lang="en-US" sz="3400">
                <a:solidFill>
                  <a:srgbClr val="021828"/>
                </a:solidFill>
                <a:latin typeface="Roboto"/>
                <a:ea typeface="Roboto"/>
                <a:cs typeface="Roboto"/>
                <a:sym typeface="Roboto"/>
              </a:rPr>
              <a:t>Giáo viên hướng dẫn : </a:t>
            </a:r>
          </a:p>
          <a:p>
            <a:pPr algn="l">
              <a:lnSpc>
                <a:spcPts val="4454"/>
              </a:lnSpc>
            </a:pPr>
            <a:r>
              <a:rPr lang="en-US" sz="3400">
                <a:solidFill>
                  <a:srgbClr val="021828"/>
                </a:solidFill>
                <a:latin typeface="Roboto"/>
                <a:ea typeface="Roboto"/>
                <a:cs typeface="Roboto"/>
                <a:sym typeface="Roboto"/>
              </a:rPr>
              <a:t>ThS Nguyễn Hoàng Duy Thiện </a:t>
            </a:r>
          </a:p>
          <a:p>
            <a:pPr algn="l">
              <a:lnSpc>
                <a:spcPts val="4454"/>
              </a:lnSpc>
            </a:pPr>
          </a:p>
          <a:p>
            <a:pPr algn="l">
              <a:lnSpc>
                <a:spcPts val="4454"/>
              </a:lnSpc>
            </a:pPr>
            <a:r>
              <a:rPr lang="en-US" sz="3400">
                <a:solidFill>
                  <a:srgbClr val="021828"/>
                </a:solidFill>
                <a:latin typeface="Roboto"/>
                <a:ea typeface="Roboto"/>
                <a:cs typeface="Roboto"/>
                <a:sym typeface="Roboto"/>
              </a:rPr>
              <a:t>Sinh viên thực hiện: Nguyễn Như Ngọc</a:t>
            </a:r>
          </a:p>
          <a:p>
            <a:pPr algn="l">
              <a:lnSpc>
                <a:spcPts val="4454"/>
              </a:lnSpc>
            </a:pPr>
            <a:r>
              <a:rPr lang="en-US" sz="3400">
                <a:solidFill>
                  <a:srgbClr val="021828"/>
                </a:solidFill>
                <a:latin typeface="Roboto"/>
                <a:ea typeface="Roboto"/>
                <a:cs typeface="Roboto"/>
                <a:sym typeface="Roboto"/>
              </a:rPr>
              <a:t>MSSV: 110123030</a:t>
            </a:r>
          </a:p>
          <a:p>
            <a:pPr algn="l">
              <a:lnSpc>
                <a:spcPts val="4454"/>
              </a:lnSpc>
            </a:pPr>
            <a:r>
              <a:rPr lang="en-US" sz="3400">
                <a:solidFill>
                  <a:srgbClr val="021828"/>
                </a:solidFill>
                <a:latin typeface="Roboto"/>
                <a:ea typeface="Roboto"/>
                <a:cs typeface="Roboto"/>
                <a:sym typeface="Roboto"/>
              </a:rPr>
              <a:t>Lớp: DA23TTA</a:t>
            </a:r>
          </a:p>
          <a:p>
            <a:pPr algn="l">
              <a:lnSpc>
                <a:spcPts val="4454"/>
              </a:lnSpc>
            </a:pPr>
          </a:p>
          <a:p>
            <a:pPr algn="l">
              <a:lnSpc>
                <a:spcPts val="52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211574" y="1415172"/>
            <a:ext cx="3009626" cy="30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98716" y="96174"/>
            <a:ext cx="6379957" cy="10287000"/>
            <a:chOff x="0" y="0"/>
            <a:chExt cx="168031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03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0318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17177" y="1650157"/>
            <a:ext cx="1868266" cy="18682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17177" y="4253695"/>
            <a:ext cx="1868266" cy="18682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17177" y="6855386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87034" y="2006345"/>
            <a:ext cx="1601933" cy="6466659"/>
            <a:chOff x="0" y="0"/>
            <a:chExt cx="421908" cy="17031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72406" y="4484968"/>
            <a:ext cx="5508835" cy="2370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4551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KẾT QUẢ </a:t>
            </a:r>
          </a:p>
          <a:p>
            <a:pPr algn="l">
              <a:lnSpc>
                <a:spcPts val="6372"/>
              </a:lnSpc>
            </a:pPr>
            <a:r>
              <a:rPr lang="en-US" b="true" sz="455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THỰC NGHIỆM - PHÂN HỆ QUẢN TRỊ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31892" y="1944876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31892" y="4538889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31892" y="7141136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53310" y="1473299"/>
            <a:ext cx="5948366" cy="6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Quản lý hãng sản xuất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53310" y="4106810"/>
            <a:ext cx="5948366" cy="6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Quản lý sản phẩm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53310" y="6741435"/>
            <a:ext cx="5948366" cy="6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Quản lý đơn hàng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53310" y="2679857"/>
            <a:ext cx="860150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Thống kê tổng quan số lượng sản phẩm, đơn hàng mới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53310" y="5496201"/>
            <a:ext cx="828598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Cho phép Thêm/Sửa/Xóa với trình soạn thảo chi tiết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53310" y="7885086"/>
            <a:ext cx="988117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00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Admin cập nhật trạng thái:</a:t>
            </a:r>
          </a:p>
          <a:p>
            <a:pPr algn="just">
              <a:lnSpc>
                <a:spcPts val="3779"/>
              </a:lnSpc>
            </a:pPr>
            <a:r>
              <a:rPr lang="en-US" b="true" sz="2700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 Mới đặt →  Đang giao →  Hoàn thành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07691" y="8955780"/>
            <a:ext cx="4763529" cy="682965"/>
            <a:chOff x="0" y="0"/>
            <a:chExt cx="1222878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2888" y="0"/>
                  </a:moveTo>
                  <a:lnTo>
                    <a:pt x="1139990" y="0"/>
                  </a:lnTo>
                  <a:cubicBezTo>
                    <a:pt x="1185768" y="0"/>
                    <a:pt x="1222878" y="37110"/>
                    <a:pt x="1222878" y="82888"/>
                  </a:cubicBezTo>
                  <a:lnTo>
                    <a:pt x="1222878" y="92441"/>
                  </a:lnTo>
                  <a:cubicBezTo>
                    <a:pt x="1222878" y="138218"/>
                    <a:pt x="1185768" y="175329"/>
                    <a:pt x="1139990" y="175329"/>
                  </a:cubicBezTo>
                  <a:lnTo>
                    <a:pt x="82888" y="175329"/>
                  </a:lnTo>
                  <a:cubicBezTo>
                    <a:pt x="37110" y="175329"/>
                    <a:pt x="0" y="138218"/>
                    <a:pt x="0" y="92441"/>
                  </a:cubicBezTo>
                  <a:lnTo>
                    <a:pt x="0" y="82888"/>
                  </a:lnTo>
                  <a:cubicBezTo>
                    <a:pt x="0" y="37110"/>
                    <a:pt x="37110" y="0"/>
                    <a:pt x="828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07691" y="6438026"/>
            <a:ext cx="4763529" cy="682965"/>
            <a:chOff x="0" y="0"/>
            <a:chExt cx="1222878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2888" y="0"/>
                  </a:moveTo>
                  <a:lnTo>
                    <a:pt x="1139990" y="0"/>
                  </a:lnTo>
                  <a:cubicBezTo>
                    <a:pt x="1185768" y="0"/>
                    <a:pt x="1222878" y="37110"/>
                    <a:pt x="1222878" y="82888"/>
                  </a:cubicBezTo>
                  <a:lnTo>
                    <a:pt x="1222878" y="92441"/>
                  </a:lnTo>
                  <a:cubicBezTo>
                    <a:pt x="1222878" y="138218"/>
                    <a:pt x="1185768" y="175329"/>
                    <a:pt x="1139990" y="175329"/>
                  </a:cubicBezTo>
                  <a:lnTo>
                    <a:pt x="82888" y="175329"/>
                  </a:lnTo>
                  <a:cubicBezTo>
                    <a:pt x="37110" y="175329"/>
                    <a:pt x="0" y="138218"/>
                    <a:pt x="0" y="92441"/>
                  </a:cubicBezTo>
                  <a:lnTo>
                    <a:pt x="0" y="82888"/>
                  </a:lnTo>
                  <a:cubicBezTo>
                    <a:pt x="0" y="37110"/>
                    <a:pt x="37110" y="0"/>
                    <a:pt x="828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07691" y="7668692"/>
            <a:ext cx="4763529" cy="682965"/>
            <a:chOff x="0" y="0"/>
            <a:chExt cx="1222878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2878" cy="175329"/>
            </a:xfrm>
            <a:custGeom>
              <a:avLst/>
              <a:gdLst/>
              <a:ahLst/>
              <a:cxnLst/>
              <a:rect r="r" b="b" t="t" l="l"/>
              <a:pathLst>
                <a:path h="175329" w="1222878">
                  <a:moveTo>
                    <a:pt x="82888" y="0"/>
                  </a:moveTo>
                  <a:lnTo>
                    <a:pt x="1139990" y="0"/>
                  </a:lnTo>
                  <a:cubicBezTo>
                    <a:pt x="1185768" y="0"/>
                    <a:pt x="1222878" y="37110"/>
                    <a:pt x="1222878" y="82888"/>
                  </a:cubicBezTo>
                  <a:lnTo>
                    <a:pt x="1222878" y="92441"/>
                  </a:lnTo>
                  <a:cubicBezTo>
                    <a:pt x="1222878" y="138218"/>
                    <a:pt x="1185768" y="175329"/>
                    <a:pt x="1139990" y="175329"/>
                  </a:cubicBezTo>
                  <a:lnTo>
                    <a:pt x="82888" y="175329"/>
                  </a:lnTo>
                  <a:cubicBezTo>
                    <a:pt x="37110" y="175329"/>
                    <a:pt x="0" y="138218"/>
                    <a:pt x="0" y="92441"/>
                  </a:cubicBezTo>
                  <a:lnTo>
                    <a:pt x="0" y="82888"/>
                  </a:lnTo>
                  <a:cubicBezTo>
                    <a:pt x="0" y="37110"/>
                    <a:pt x="37110" y="0"/>
                    <a:pt x="828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2878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38268" y="1923244"/>
            <a:ext cx="6434871" cy="3486082"/>
            <a:chOff x="0" y="0"/>
            <a:chExt cx="929890" cy="5037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9890" cy="503766"/>
            </a:xfrm>
            <a:custGeom>
              <a:avLst/>
              <a:gdLst/>
              <a:ahLst/>
              <a:cxnLst/>
              <a:rect r="r" b="b" t="t" l="l"/>
              <a:pathLst>
                <a:path h="503766" w="929890">
                  <a:moveTo>
                    <a:pt x="19250" y="0"/>
                  </a:moveTo>
                  <a:lnTo>
                    <a:pt x="910640" y="0"/>
                  </a:lnTo>
                  <a:cubicBezTo>
                    <a:pt x="915745" y="0"/>
                    <a:pt x="920641" y="2028"/>
                    <a:pt x="924252" y="5638"/>
                  </a:cubicBezTo>
                  <a:cubicBezTo>
                    <a:pt x="927862" y="9248"/>
                    <a:pt x="929890" y="14145"/>
                    <a:pt x="929890" y="19250"/>
                  </a:cubicBezTo>
                  <a:lnTo>
                    <a:pt x="929890" y="484517"/>
                  </a:lnTo>
                  <a:cubicBezTo>
                    <a:pt x="929890" y="489622"/>
                    <a:pt x="927862" y="494518"/>
                    <a:pt x="924252" y="498128"/>
                  </a:cubicBezTo>
                  <a:cubicBezTo>
                    <a:pt x="920641" y="501738"/>
                    <a:pt x="915745" y="503766"/>
                    <a:pt x="910640" y="503766"/>
                  </a:cubicBezTo>
                  <a:lnTo>
                    <a:pt x="19250" y="503766"/>
                  </a:lnTo>
                  <a:cubicBezTo>
                    <a:pt x="14145" y="503766"/>
                    <a:pt x="9248" y="501738"/>
                    <a:pt x="5638" y="498128"/>
                  </a:cubicBezTo>
                  <a:cubicBezTo>
                    <a:pt x="2028" y="494518"/>
                    <a:pt x="0" y="489622"/>
                    <a:pt x="0" y="484517"/>
                  </a:cubicBezTo>
                  <a:lnTo>
                    <a:pt x="0" y="19250"/>
                  </a:lnTo>
                  <a:cubicBezTo>
                    <a:pt x="0" y="14145"/>
                    <a:pt x="2028" y="9248"/>
                    <a:pt x="5638" y="5638"/>
                  </a:cubicBezTo>
                  <a:cubicBezTo>
                    <a:pt x="9248" y="2028"/>
                    <a:pt x="14145" y="0"/>
                    <a:pt x="19250" y="0"/>
                  </a:cubicBezTo>
                  <a:close/>
                </a:path>
              </a:pathLst>
            </a:custGeom>
            <a:blipFill>
              <a:blip r:embed="rId2"/>
              <a:stretch>
                <a:fillRect l="-5987" t="0" r="-5987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403901" y="1028700"/>
            <a:ext cx="3353620" cy="8229600"/>
            <a:chOff x="0" y="0"/>
            <a:chExt cx="883258" cy="21674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32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147125" y="426299"/>
            <a:ext cx="1496945" cy="14969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483167" y="756118"/>
            <a:ext cx="824861" cy="837306"/>
          </a:xfrm>
          <a:custGeom>
            <a:avLst/>
            <a:gdLst/>
            <a:ahLst/>
            <a:cxnLst/>
            <a:rect r="r" b="b" t="t" l="l"/>
            <a:pathLst>
              <a:path h="837306" w="824861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72909" y="7567140"/>
            <a:ext cx="1230927" cy="1230927"/>
          </a:xfrm>
          <a:custGeom>
            <a:avLst/>
            <a:gdLst/>
            <a:ahLst/>
            <a:cxnLst/>
            <a:rect r="r" b="b" t="t" l="l"/>
            <a:pathLst>
              <a:path h="1230927" w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835775" y="5849042"/>
            <a:ext cx="7254793" cy="4078138"/>
          </a:xfrm>
          <a:custGeom>
            <a:avLst/>
            <a:gdLst/>
            <a:ahLst/>
            <a:cxnLst/>
            <a:rect r="r" b="b" t="t" l="l"/>
            <a:pathLst>
              <a:path h="4078138" w="7254793">
                <a:moveTo>
                  <a:pt x="0" y="0"/>
                </a:moveTo>
                <a:lnTo>
                  <a:pt x="7254793" y="0"/>
                </a:lnTo>
                <a:lnTo>
                  <a:pt x="7254793" y="4078138"/>
                </a:lnTo>
                <a:lnTo>
                  <a:pt x="0" y="4078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160921" y="708493"/>
            <a:ext cx="10923124" cy="84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Kết</a:t>
            </a:r>
            <a:r>
              <a:rPr lang="en-US" b="true" sz="5299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 luận và hướng phát triển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96442" y="2463871"/>
            <a:ext cx="7494127" cy="312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3647" indent="-271823" lvl="1">
              <a:lnSpc>
                <a:spcPts val="35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8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H</a:t>
            </a:r>
            <a:r>
              <a:rPr lang="en-US" b="true" sz="2518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oàn thiện website vận hành ổn định .</a:t>
            </a:r>
          </a:p>
          <a:p>
            <a:pPr algn="just">
              <a:lnSpc>
                <a:spcPts val="3525"/>
              </a:lnSpc>
              <a:spcBef>
                <a:spcPct val="0"/>
              </a:spcBef>
            </a:pPr>
          </a:p>
          <a:p>
            <a:pPr algn="just" marL="543647" indent="-271823" lvl="1">
              <a:lnSpc>
                <a:spcPts val="35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8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Đáp ứng quy trình nghiệp vụ.</a:t>
            </a:r>
          </a:p>
          <a:p>
            <a:pPr algn="just">
              <a:lnSpc>
                <a:spcPts val="3525"/>
              </a:lnSpc>
              <a:spcBef>
                <a:spcPct val="0"/>
              </a:spcBef>
            </a:pPr>
          </a:p>
          <a:p>
            <a:pPr algn="just" marL="543647" indent="-271823" lvl="1">
              <a:lnSpc>
                <a:spcPts val="35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8" strike="noStrike" u="non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Tuân thủ kiến trúc kiểm thử, code sạch, dễ bảo trì.</a:t>
            </a:r>
          </a:p>
          <a:p>
            <a:pPr algn="just" marL="0" indent="0" lvl="0">
              <a:lnSpc>
                <a:spcPts val="3525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391457" y="9081644"/>
            <a:ext cx="4395996" cy="39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9"/>
              </a:lnSpc>
            </a:pPr>
            <a:r>
              <a:rPr lang="en-US" sz="225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Mở rộng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78902" y="6563890"/>
            <a:ext cx="3621106" cy="39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9"/>
              </a:lnSpc>
            </a:pPr>
            <a:r>
              <a:rPr lang="en-US" sz="225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Thanh toán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91457" y="7794556"/>
            <a:ext cx="4395996" cy="39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9"/>
              </a:lnSpc>
            </a:pPr>
            <a:r>
              <a:rPr lang="en-US" sz="225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Công nghệ AI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0689" y="3176727"/>
            <a:ext cx="9346622" cy="389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b="true" sz="16848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FOR LISTENING!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11163" y="7791225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95527" y="1028700"/>
            <a:ext cx="1496945" cy="149694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673581" y="1447879"/>
            <a:ext cx="940838" cy="658587"/>
          </a:xfrm>
          <a:custGeom>
            <a:avLst/>
            <a:gdLst/>
            <a:ahLst/>
            <a:cxnLst/>
            <a:rect r="r" b="b" t="t" l="l"/>
            <a:pathLst>
              <a:path h="658587" w="940838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51362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3817311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8996715"/>
            <a:ext cx="18288000" cy="1290285"/>
            <a:chOff x="0" y="0"/>
            <a:chExt cx="4816593" cy="3398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339828"/>
            </a:xfrm>
            <a:custGeom>
              <a:avLst/>
              <a:gdLst/>
              <a:ahLst/>
              <a:cxnLst/>
              <a:rect r="r" b="b" t="t" l="l"/>
              <a:pathLst>
                <a:path h="3398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689442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77392">
              <a:off x="-2" y="-2"/>
              <a:ext cx="812804" cy="812804"/>
            </a:xfrm>
            <a:custGeom>
              <a:avLst/>
              <a:gdLst/>
              <a:ahLst/>
              <a:cxnLst/>
              <a:rect r="r" b="b" t="t" l="l"/>
              <a:pathLst>
                <a:path h="812804" w="812804">
                  <a:moveTo>
                    <a:pt x="397254" y="105"/>
                  </a:moveTo>
                  <a:cubicBezTo>
                    <a:pt x="172862" y="5157"/>
                    <a:pt x="-4948" y="191159"/>
                    <a:pt x="105" y="415550"/>
                  </a:cubicBezTo>
                  <a:cubicBezTo>
                    <a:pt x="5157" y="639942"/>
                    <a:pt x="191159" y="817752"/>
                    <a:pt x="415550" y="812699"/>
                  </a:cubicBezTo>
                  <a:cubicBezTo>
                    <a:pt x="639942" y="807647"/>
                    <a:pt x="817752" y="621645"/>
                    <a:pt x="812699" y="397254"/>
                  </a:cubicBezTo>
                  <a:cubicBezTo>
                    <a:pt x="807647" y="172862"/>
                    <a:pt x="621645" y="-4948"/>
                    <a:pt x="397254" y="105"/>
                  </a:cubicBezTo>
                  <a:close/>
                </a:path>
              </a:pathLst>
            </a:custGeom>
            <a:blipFill>
              <a:blip r:embed="rId4"/>
              <a:stretch>
                <a:fillRect l="-48066" t="-12382" r="-41702" b="-299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134962" y="1214417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764310" y="1701051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8327" y="7453986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1524" y="7665975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46989" y="3113089"/>
            <a:ext cx="7829884" cy="501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 b="true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1. Lý do chọn đề tài và mục tiêu</a:t>
            </a:r>
          </a:p>
          <a:p>
            <a:pPr algn="just">
              <a:lnSpc>
                <a:spcPts val="5880"/>
              </a:lnSpc>
            </a:pPr>
            <a:r>
              <a:rPr lang="en-US" b="true" sz="42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2. Cơ sở lý thuyết </a:t>
            </a:r>
          </a:p>
          <a:p>
            <a:pPr algn="just">
              <a:lnSpc>
                <a:spcPts val="5880"/>
              </a:lnSpc>
            </a:pPr>
            <a:r>
              <a:rPr lang="en-US" b="true" sz="42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3. Phân tích và thiết kế hệ thống</a:t>
            </a:r>
          </a:p>
          <a:p>
            <a:pPr algn="just">
              <a:lnSpc>
                <a:spcPts val="5880"/>
              </a:lnSpc>
            </a:pPr>
            <a:r>
              <a:rPr lang="en-US" b="true" sz="42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4. Kết quả thực nghiệm </a:t>
            </a:r>
          </a:p>
          <a:p>
            <a:pPr algn="just">
              <a:lnSpc>
                <a:spcPts val="5880"/>
              </a:lnSpc>
            </a:pPr>
            <a:r>
              <a:rPr lang="en-US" b="true" sz="4200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5. Kết luận và hướng phát triển</a:t>
            </a:r>
          </a:p>
          <a:p>
            <a:pPr algn="just">
              <a:lnSpc>
                <a:spcPts val="5880"/>
              </a:lnSpc>
            </a:pPr>
          </a:p>
          <a:p>
            <a:pPr algn="just">
              <a:lnSpc>
                <a:spcPts val="448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246989" y="1496134"/>
            <a:ext cx="7444307" cy="94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Inter Heavy"/>
                <a:ea typeface="Inter Heavy"/>
                <a:cs typeface="Inter Heavy"/>
                <a:sym typeface="Inter Heavy"/>
              </a:rPr>
              <a:t>Mục lục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264511" y="534860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083738" y="4247022"/>
            <a:ext cx="9299815" cy="0"/>
          </a:xfrm>
          <a:prstGeom prst="line">
            <a:avLst/>
          </a:prstGeom>
          <a:ln cap="flat" w="38100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044420" y="3725347"/>
            <a:ext cx="1043351" cy="10433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92311" y="3725347"/>
            <a:ext cx="1043351" cy="104335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40202" y="3725347"/>
            <a:ext cx="1043351" cy="10433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20681" y="6454520"/>
            <a:ext cx="4617267" cy="2571270"/>
            <a:chOff x="0" y="0"/>
            <a:chExt cx="600577" cy="3344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0577" cy="334450"/>
            </a:xfrm>
            <a:custGeom>
              <a:avLst/>
              <a:gdLst/>
              <a:ahLst/>
              <a:cxnLst/>
              <a:rect r="r" b="b" t="t" l="l"/>
              <a:pathLst>
                <a:path h="334450" w="600577">
                  <a:moveTo>
                    <a:pt x="26828" y="0"/>
                  </a:moveTo>
                  <a:lnTo>
                    <a:pt x="573750" y="0"/>
                  </a:lnTo>
                  <a:cubicBezTo>
                    <a:pt x="588566" y="0"/>
                    <a:pt x="600577" y="12011"/>
                    <a:pt x="600577" y="26828"/>
                  </a:cubicBezTo>
                  <a:lnTo>
                    <a:pt x="600577" y="307623"/>
                  </a:lnTo>
                  <a:cubicBezTo>
                    <a:pt x="600577" y="314738"/>
                    <a:pt x="597751" y="321561"/>
                    <a:pt x="592720" y="326593"/>
                  </a:cubicBezTo>
                  <a:cubicBezTo>
                    <a:pt x="587688" y="331624"/>
                    <a:pt x="580865" y="334450"/>
                    <a:pt x="573750" y="334450"/>
                  </a:cubicBezTo>
                  <a:lnTo>
                    <a:pt x="26828" y="334450"/>
                  </a:lnTo>
                  <a:cubicBezTo>
                    <a:pt x="12011" y="334450"/>
                    <a:pt x="0" y="322439"/>
                    <a:pt x="0" y="307623"/>
                  </a:cubicBezTo>
                  <a:lnTo>
                    <a:pt x="0" y="26828"/>
                  </a:lnTo>
                  <a:cubicBezTo>
                    <a:pt x="0" y="19713"/>
                    <a:pt x="2826" y="12889"/>
                    <a:pt x="7858" y="7858"/>
                  </a:cubicBezTo>
                  <a:cubicBezTo>
                    <a:pt x="12889" y="2826"/>
                    <a:pt x="19713" y="0"/>
                    <a:pt x="2682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411" r="0" b="-1341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591514" y="6454520"/>
            <a:ext cx="4495121" cy="2522769"/>
            <a:chOff x="0" y="0"/>
            <a:chExt cx="607171" cy="3407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7171" cy="340759"/>
            </a:xfrm>
            <a:custGeom>
              <a:avLst/>
              <a:gdLst/>
              <a:ahLst/>
              <a:cxnLst/>
              <a:rect r="r" b="b" t="t" l="l"/>
              <a:pathLst>
                <a:path h="340759" w="607171">
                  <a:moveTo>
                    <a:pt x="27557" y="0"/>
                  </a:moveTo>
                  <a:lnTo>
                    <a:pt x="579614" y="0"/>
                  </a:lnTo>
                  <a:cubicBezTo>
                    <a:pt x="586923" y="0"/>
                    <a:pt x="593932" y="2903"/>
                    <a:pt x="599100" y="8071"/>
                  </a:cubicBezTo>
                  <a:cubicBezTo>
                    <a:pt x="604268" y="13239"/>
                    <a:pt x="607171" y="20248"/>
                    <a:pt x="607171" y="27557"/>
                  </a:cubicBezTo>
                  <a:lnTo>
                    <a:pt x="607171" y="313202"/>
                  </a:lnTo>
                  <a:cubicBezTo>
                    <a:pt x="607171" y="320511"/>
                    <a:pt x="604268" y="327520"/>
                    <a:pt x="599100" y="332688"/>
                  </a:cubicBezTo>
                  <a:cubicBezTo>
                    <a:pt x="593932" y="337855"/>
                    <a:pt x="586923" y="340759"/>
                    <a:pt x="579614" y="340759"/>
                  </a:cubicBezTo>
                  <a:lnTo>
                    <a:pt x="27557" y="340759"/>
                  </a:lnTo>
                  <a:cubicBezTo>
                    <a:pt x="20248" y="340759"/>
                    <a:pt x="13239" y="337855"/>
                    <a:pt x="8071" y="332688"/>
                  </a:cubicBezTo>
                  <a:cubicBezTo>
                    <a:pt x="2903" y="327520"/>
                    <a:pt x="0" y="320511"/>
                    <a:pt x="0" y="313202"/>
                  </a:cubicBezTo>
                  <a:lnTo>
                    <a:pt x="0" y="27557"/>
                  </a:lnTo>
                  <a:cubicBezTo>
                    <a:pt x="0" y="20248"/>
                    <a:pt x="2903" y="13239"/>
                    <a:pt x="8071" y="8071"/>
                  </a:cubicBezTo>
                  <a:cubicBezTo>
                    <a:pt x="13239" y="2903"/>
                    <a:pt x="20248" y="0"/>
                    <a:pt x="2755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904" r="0" b="-590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340202" y="6454520"/>
            <a:ext cx="4580980" cy="2522769"/>
            <a:chOff x="0" y="0"/>
            <a:chExt cx="607171" cy="3343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7171" cy="334372"/>
            </a:xfrm>
            <a:custGeom>
              <a:avLst/>
              <a:gdLst/>
              <a:ahLst/>
              <a:cxnLst/>
              <a:rect r="r" b="b" t="t" l="l"/>
              <a:pathLst>
                <a:path h="334372" w="607171">
                  <a:moveTo>
                    <a:pt x="27040" y="0"/>
                  </a:moveTo>
                  <a:lnTo>
                    <a:pt x="580131" y="0"/>
                  </a:lnTo>
                  <a:cubicBezTo>
                    <a:pt x="587302" y="0"/>
                    <a:pt x="594180" y="2849"/>
                    <a:pt x="599251" y="7920"/>
                  </a:cubicBezTo>
                  <a:cubicBezTo>
                    <a:pt x="604322" y="12991"/>
                    <a:pt x="607171" y="19869"/>
                    <a:pt x="607171" y="27040"/>
                  </a:cubicBezTo>
                  <a:lnTo>
                    <a:pt x="607171" y="307332"/>
                  </a:lnTo>
                  <a:cubicBezTo>
                    <a:pt x="607171" y="314503"/>
                    <a:pt x="604322" y="321381"/>
                    <a:pt x="599251" y="326452"/>
                  </a:cubicBezTo>
                  <a:cubicBezTo>
                    <a:pt x="594180" y="331523"/>
                    <a:pt x="587302" y="334372"/>
                    <a:pt x="580131" y="334372"/>
                  </a:cubicBezTo>
                  <a:lnTo>
                    <a:pt x="27040" y="334372"/>
                  </a:lnTo>
                  <a:cubicBezTo>
                    <a:pt x="19869" y="334372"/>
                    <a:pt x="12991" y="331523"/>
                    <a:pt x="7920" y="326452"/>
                  </a:cubicBezTo>
                  <a:cubicBezTo>
                    <a:pt x="2849" y="321381"/>
                    <a:pt x="0" y="314503"/>
                    <a:pt x="0" y="307332"/>
                  </a:cubicBezTo>
                  <a:lnTo>
                    <a:pt x="0" y="27040"/>
                  </a:lnTo>
                  <a:cubicBezTo>
                    <a:pt x="0" y="19869"/>
                    <a:pt x="2849" y="12991"/>
                    <a:pt x="7920" y="7920"/>
                  </a:cubicBezTo>
                  <a:cubicBezTo>
                    <a:pt x="12991" y="2849"/>
                    <a:pt x="19869" y="0"/>
                    <a:pt x="270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528" r="0" b="-1052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394817" y="2782372"/>
            <a:ext cx="3353620" cy="5894830"/>
            <a:chOff x="0" y="0"/>
            <a:chExt cx="883258" cy="15525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3258" cy="1552548"/>
            </a:xfrm>
            <a:custGeom>
              <a:avLst/>
              <a:gdLst/>
              <a:ahLst/>
              <a:cxnLst/>
              <a:rect r="r" b="b" t="t" l="l"/>
              <a:pathLst>
                <a:path h="1552548" w="88325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4371201" y="4052128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837283" y="990600"/>
            <a:ext cx="10422017" cy="169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84"/>
              </a:lnSpc>
              <a:spcBef>
                <a:spcPct val="0"/>
              </a:spcBef>
            </a:pPr>
            <a:r>
              <a:rPr lang="en-US" b="true" sz="5499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Lý</a:t>
            </a:r>
            <a:r>
              <a:rPr lang="en-US" b="true" sz="5499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 do chọn đề tài và mục tiêu</a:t>
            </a:r>
          </a:p>
          <a:p>
            <a:pPr algn="r" marL="0" indent="0" lvl="0">
              <a:lnSpc>
                <a:spcPts val="6477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5400000">
            <a:off x="9019092" y="4052128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5400000">
            <a:off x="13666983" y="4052128"/>
            <a:ext cx="389788" cy="389788"/>
          </a:xfrm>
          <a:custGeom>
            <a:avLst/>
            <a:gdLst/>
            <a:ahLst/>
            <a:cxnLst/>
            <a:rect r="r" b="b" t="t" l="l"/>
            <a:pathLst>
              <a:path h="389788" w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044420" y="-184821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396943" y="1028700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901577" y="2610358"/>
            <a:ext cx="13214880" cy="5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60"/>
              </a:lnSpc>
              <a:spcBef>
                <a:spcPct val="0"/>
              </a:spcBef>
            </a:pPr>
            <a:r>
              <a:rPr lang="en-US" b="true" sz="3400" i="true">
                <a:solidFill>
                  <a:srgbClr val="021828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Lý</a:t>
            </a:r>
            <a:r>
              <a:rPr lang="en-US" b="true" sz="3400" i="true" strike="noStrike" u="none">
                <a:solidFill>
                  <a:srgbClr val="021828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 do chọn đề tài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44420" y="4872949"/>
            <a:ext cx="3919098" cy="140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Bối cảnh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Cách mạng công nghiệp 4.0 và xu hướng chuyển dịch sang Thương mại điện tử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92311" y="4873106"/>
            <a:ext cx="3919098" cy="140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Thực trạng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    Các cửa hàng điện thoại 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vừa và nhỏ vẫn 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quản lý thủ công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40202" y="4873106"/>
            <a:ext cx="3919098" cy="140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Giải pháp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Xây dựng website bán hàng  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để tối ưu quy trình vận hành và nâng cao trải nghiệm mua sắm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131042" y="-1422590"/>
            <a:ext cx="3676462" cy="367646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5046" t="0" r="-37978" b="-8615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92050" y="970904"/>
            <a:ext cx="10512726" cy="87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984"/>
              </a:lnSpc>
              <a:spcBef>
                <a:spcPct val="0"/>
              </a:spcBef>
            </a:pPr>
            <a:r>
              <a:rPr lang="en-US" b="true" sz="5499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Lý d</a:t>
            </a:r>
            <a:r>
              <a:rPr lang="en-US" b="true" sz="5499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o chọn đề tài và mục tiêu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176441" y="4554881"/>
            <a:ext cx="15111559" cy="4895205"/>
            <a:chOff x="0" y="0"/>
            <a:chExt cx="3842922" cy="12448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42922" cy="1244868"/>
            </a:xfrm>
            <a:custGeom>
              <a:avLst/>
              <a:gdLst/>
              <a:ahLst/>
              <a:cxnLst/>
              <a:rect r="r" b="b" t="t" l="l"/>
              <a:pathLst>
                <a:path h="1244868" w="3842922">
                  <a:moveTo>
                    <a:pt x="7685" y="0"/>
                  </a:moveTo>
                  <a:lnTo>
                    <a:pt x="3835237" y="0"/>
                  </a:lnTo>
                  <a:cubicBezTo>
                    <a:pt x="3837275" y="0"/>
                    <a:pt x="3839230" y="810"/>
                    <a:pt x="3840671" y="2251"/>
                  </a:cubicBezTo>
                  <a:cubicBezTo>
                    <a:pt x="3842112" y="3692"/>
                    <a:pt x="3842922" y="5647"/>
                    <a:pt x="3842922" y="7685"/>
                  </a:cubicBezTo>
                  <a:lnTo>
                    <a:pt x="3842922" y="1237183"/>
                  </a:lnTo>
                  <a:cubicBezTo>
                    <a:pt x="3842922" y="1239221"/>
                    <a:pt x="3842112" y="1241176"/>
                    <a:pt x="3840671" y="1242617"/>
                  </a:cubicBezTo>
                  <a:cubicBezTo>
                    <a:pt x="3839230" y="1244058"/>
                    <a:pt x="3837275" y="1244868"/>
                    <a:pt x="3835237" y="1244868"/>
                  </a:cubicBezTo>
                  <a:lnTo>
                    <a:pt x="7685" y="1244868"/>
                  </a:lnTo>
                  <a:cubicBezTo>
                    <a:pt x="3441" y="1244868"/>
                    <a:pt x="0" y="1241427"/>
                    <a:pt x="0" y="1237183"/>
                  </a:cubicBezTo>
                  <a:lnTo>
                    <a:pt x="0" y="7685"/>
                  </a:lnTo>
                  <a:cubicBezTo>
                    <a:pt x="0" y="5647"/>
                    <a:pt x="810" y="3692"/>
                    <a:pt x="2251" y="2251"/>
                  </a:cubicBezTo>
                  <a:cubicBezTo>
                    <a:pt x="3692" y="810"/>
                    <a:pt x="5647" y="0"/>
                    <a:pt x="7685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842922" cy="1302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68006" y="5310931"/>
            <a:ext cx="4193227" cy="689446"/>
            <a:chOff x="0" y="0"/>
            <a:chExt cx="1066352" cy="1753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6352" cy="175329"/>
            </a:xfrm>
            <a:custGeom>
              <a:avLst/>
              <a:gdLst/>
              <a:ahLst/>
              <a:cxnLst/>
              <a:rect r="r" b="b" t="t" l="l"/>
              <a:pathLst>
                <a:path h="175329" w="1066352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66352" cy="23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144288" y="5448307"/>
            <a:ext cx="4060393" cy="38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27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Mục tiêu thực tiễn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672455" y="5307280"/>
            <a:ext cx="4193227" cy="689446"/>
            <a:chOff x="0" y="0"/>
            <a:chExt cx="1066352" cy="1753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6352" cy="175329"/>
            </a:xfrm>
            <a:custGeom>
              <a:avLst/>
              <a:gdLst/>
              <a:ahLst/>
              <a:cxnLst/>
              <a:rect r="r" b="b" t="t" l="l"/>
              <a:pathLst>
                <a:path h="175329" w="1066352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066352" cy="23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126233" y="5444655"/>
            <a:ext cx="3305399" cy="38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27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Mục tiêu khoa học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463557" y="5301066"/>
            <a:ext cx="4193227" cy="689446"/>
            <a:chOff x="0" y="0"/>
            <a:chExt cx="1066352" cy="1753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6352" cy="175329"/>
            </a:xfrm>
            <a:custGeom>
              <a:avLst/>
              <a:gdLst/>
              <a:ahLst/>
              <a:cxnLst/>
              <a:rect r="r" b="b" t="t" l="l"/>
              <a:pathLst>
                <a:path h="175329" w="1066352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66352" cy="23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898071" y="5421274"/>
            <a:ext cx="3324199" cy="38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89"/>
              </a:lnSpc>
              <a:spcBef>
                <a:spcPct val="0"/>
              </a:spcBef>
            </a:pPr>
            <a:r>
              <a:rPr lang="en-US" b="true" sz="227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Phạm v</a:t>
            </a:r>
            <a:r>
              <a:rPr lang="en-US" b="true" sz="2278" strike="noStrike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 chức năng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89175" y="2922429"/>
            <a:ext cx="9055472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i="true">
                <a:solidFill>
                  <a:srgbClr val="021828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Mục tiêu &amp; Phạm vi nghiên cứu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14742" y="6207051"/>
            <a:ext cx="3128382" cy="324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7219" indent="-223610" lvl="1">
              <a:lnSpc>
                <a:spcPts val="2899"/>
              </a:lnSpc>
              <a:buFont typeface="Arial"/>
              <a:buChar char="•"/>
            </a:pPr>
            <a:r>
              <a:rPr lang="en-US" b="true" sz="207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Vận dụng kiến trúc MVC </a:t>
            </a:r>
          </a:p>
          <a:p>
            <a:pPr algn="ctr">
              <a:lnSpc>
                <a:spcPts val="2899"/>
              </a:lnSpc>
            </a:pPr>
            <a:r>
              <a:rPr lang="en-US" sz="2071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(Model-View-Controller).</a:t>
            </a:r>
          </a:p>
          <a:p>
            <a:pPr algn="ctr">
              <a:lnSpc>
                <a:spcPts val="2899"/>
              </a:lnSpc>
            </a:pPr>
          </a:p>
          <a:p>
            <a:pPr algn="ctr" marL="447219" indent="-223610" lvl="1">
              <a:lnSpc>
                <a:spcPts val="2899"/>
              </a:lnSpc>
              <a:buFont typeface="Arial"/>
              <a:buChar char="•"/>
            </a:pPr>
            <a:r>
              <a:rPr lang="en-US" b="true" sz="207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Làm chủ công nghệ ASP.NET Core </a:t>
            </a:r>
          </a:p>
          <a:p>
            <a:pPr algn="ctr">
              <a:lnSpc>
                <a:spcPts val="2899"/>
              </a:lnSpc>
            </a:pPr>
            <a:r>
              <a:rPr lang="en-US" sz="2071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và Entity Framework Core (Code First).</a:t>
            </a:r>
          </a:p>
          <a:p>
            <a:pPr algn="just">
              <a:lnSpc>
                <a:spcPts val="289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660972" y="6207051"/>
            <a:ext cx="3128382" cy="107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071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Xây dựng hệ thống </a:t>
            </a:r>
          </a:p>
          <a:p>
            <a:pPr algn="ctr">
              <a:lnSpc>
                <a:spcPts val="2899"/>
              </a:lnSpc>
            </a:pPr>
            <a:r>
              <a:rPr lang="en-US" sz="2071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hoàn chỉnh với 2 phân hệ:</a:t>
            </a:r>
          </a:p>
          <a:p>
            <a:pPr algn="ctr">
              <a:lnSpc>
                <a:spcPts val="2899"/>
              </a:lnSpc>
            </a:pPr>
            <a:r>
              <a:rPr lang="en-US" sz="2071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 Khách hàng  và Quản trị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95979" y="6207051"/>
            <a:ext cx="3128382" cy="324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7219" indent="-223610" lvl="1">
              <a:lnSpc>
                <a:spcPts val="2899"/>
              </a:lnSpc>
              <a:buFont typeface="Arial"/>
              <a:buChar char="•"/>
            </a:pPr>
            <a:r>
              <a:rPr lang="en-US" b="true" sz="207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Người dùng: </a:t>
            </a:r>
          </a:p>
          <a:p>
            <a:pPr algn="ctr">
              <a:lnSpc>
                <a:spcPts val="2899"/>
              </a:lnSpc>
            </a:pPr>
            <a:r>
              <a:rPr lang="en-US" sz="2071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Tìm kiếm, Xem cấu hình, Giỏ hàng, Đặt hàng, </a:t>
            </a:r>
          </a:p>
          <a:p>
            <a:pPr algn="ctr">
              <a:lnSpc>
                <a:spcPts val="2899"/>
              </a:lnSpc>
            </a:pPr>
            <a:r>
              <a:rPr lang="en-US" sz="2071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Nhận Email.</a:t>
            </a:r>
          </a:p>
          <a:p>
            <a:pPr algn="ctr">
              <a:lnSpc>
                <a:spcPts val="2899"/>
              </a:lnSpc>
            </a:pPr>
          </a:p>
          <a:p>
            <a:pPr algn="ctr" marL="447219" indent="-223610" lvl="1">
              <a:lnSpc>
                <a:spcPts val="2899"/>
              </a:lnSpc>
              <a:buFont typeface="Arial"/>
              <a:buChar char="•"/>
            </a:pPr>
            <a:r>
              <a:rPr lang="en-US" b="true" sz="207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Admin: </a:t>
            </a:r>
          </a:p>
          <a:p>
            <a:pPr algn="ctr">
              <a:lnSpc>
                <a:spcPts val="2899"/>
              </a:lnSpc>
            </a:pPr>
            <a:r>
              <a:rPr lang="en-US" sz="2071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Quản lý Hãng, Sản phẩm, Đơn hàng, Thống kê.</a:t>
            </a:r>
          </a:p>
          <a:p>
            <a:pPr algn="ctr">
              <a:lnSpc>
                <a:spcPts val="2899"/>
              </a:lnSpc>
            </a:pPr>
          </a:p>
        </p:txBody>
      </p:sp>
      <p:sp>
        <p:nvSpPr>
          <p:cNvPr name="AutoShape 22" id="22"/>
          <p:cNvSpPr/>
          <p:nvPr/>
        </p:nvSpPr>
        <p:spPr>
          <a:xfrm>
            <a:off x="5886307" y="4353035"/>
            <a:ext cx="13422837" cy="0"/>
          </a:xfrm>
          <a:prstGeom prst="line">
            <a:avLst/>
          </a:prstGeom>
          <a:ln cap="flat" w="38100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5307702" y="4640029"/>
            <a:ext cx="922732" cy="92273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13118" y="4093515"/>
            <a:ext cx="922732" cy="92273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118534" y="4049102"/>
            <a:ext cx="922732" cy="92273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5400000">
            <a:off x="5577087" y="4899549"/>
            <a:ext cx="403692" cy="403692"/>
          </a:xfrm>
          <a:custGeom>
            <a:avLst/>
            <a:gdLst/>
            <a:ahLst/>
            <a:cxnLst/>
            <a:rect r="r" b="b" t="t" l="l"/>
            <a:pathLst>
              <a:path h="403692" w="403692">
                <a:moveTo>
                  <a:pt x="0" y="0"/>
                </a:moveTo>
                <a:lnTo>
                  <a:pt x="403692" y="0"/>
                </a:lnTo>
                <a:lnTo>
                  <a:pt x="403692" y="403692"/>
                </a:lnTo>
                <a:lnTo>
                  <a:pt x="0" y="40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5400000">
            <a:off x="9972638" y="4353035"/>
            <a:ext cx="403692" cy="403692"/>
          </a:xfrm>
          <a:custGeom>
            <a:avLst/>
            <a:gdLst/>
            <a:ahLst/>
            <a:cxnLst/>
            <a:rect r="r" b="b" t="t" l="l"/>
            <a:pathLst>
              <a:path h="403692" w="403692">
                <a:moveTo>
                  <a:pt x="0" y="0"/>
                </a:moveTo>
                <a:lnTo>
                  <a:pt x="403692" y="0"/>
                </a:lnTo>
                <a:lnTo>
                  <a:pt x="403692" y="403692"/>
                </a:lnTo>
                <a:lnTo>
                  <a:pt x="0" y="40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5400000">
            <a:off x="14368189" y="4308622"/>
            <a:ext cx="403692" cy="403692"/>
          </a:xfrm>
          <a:custGeom>
            <a:avLst/>
            <a:gdLst/>
            <a:ahLst/>
            <a:cxnLst/>
            <a:rect r="r" b="b" t="t" l="l"/>
            <a:pathLst>
              <a:path h="403692" w="403692">
                <a:moveTo>
                  <a:pt x="0" y="0"/>
                </a:moveTo>
                <a:lnTo>
                  <a:pt x="403692" y="0"/>
                </a:lnTo>
                <a:lnTo>
                  <a:pt x="403692" y="403692"/>
                </a:lnTo>
                <a:lnTo>
                  <a:pt x="0" y="40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0" y="-27349"/>
            <a:ext cx="3176441" cy="10287000"/>
            <a:chOff x="0" y="0"/>
            <a:chExt cx="492114" cy="159372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92114" cy="1593725"/>
            </a:xfrm>
            <a:custGeom>
              <a:avLst/>
              <a:gdLst/>
              <a:ahLst/>
              <a:cxnLst/>
              <a:rect r="r" b="b" t="t" l="l"/>
              <a:pathLst>
                <a:path h="1593725" w="492114">
                  <a:moveTo>
                    <a:pt x="0" y="0"/>
                  </a:moveTo>
                  <a:lnTo>
                    <a:pt x="492114" y="0"/>
                  </a:lnTo>
                  <a:lnTo>
                    <a:pt x="49211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508174" t="0" r="0" b="0"/>
              </a:stretch>
            </a:blip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4243241" y="-184593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646070" y="9762643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008" y="1963109"/>
            <a:ext cx="18288000" cy="6837440"/>
            <a:chOff x="0" y="0"/>
            <a:chExt cx="4816593" cy="1800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00807"/>
            </a:xfrm>
            <a:custGeom>
              <a:avLst/>
              <a:gdLst/>
              <a:ahLst/>
              <a:cxnLst/>
              <a:rect r="r" b="b" t="t" l="l"/>
              <a:pathLst>
                <a:path h="18008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00807"/>
                  </a:lnTo>
                  <a:lnTo>
                    <a:pt x="0" y="1800807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857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72075"/>
            <a:ext cx="5060185" cy="665701"/>
            <a:chOff x="0" y="0"/>
            <a:chExt cx="1332724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32724" cy="23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13908" y="3394570"/>
            <a:ext cx="5060185" cy="665701"/>
            <a:chOff x="0" y="0"/>
            <a:chExt cx="1332724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32724" cy="23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99115" y="5172075"/>
            <a:ext cx="5060185" cy="665701"/>
            <a:chOff x="0" y="0"/>
            <a:chExt cx="1332724" cy="1753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332724" cy="23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005026"/>
            <a:ext cx="5060185" cy="1998158"/>
            <a:chOff x="0" y="0"/>
            <a:chExt cx="1332724" cy="5262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32724" cy="583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13908" y="4227521"/>
            <a:ext cx="5060185" cy="2273397"/>
            <a:chOff x="0" y="0"/>
            <a:chExt cx="1332724" cy="5987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2724" cy="598755"/>
            </a:xfrm>
            <a:custGeom>
              <a:avLst/>
              <a:gdLst/>
              <a:ahLst/>
              <a:cxnLst/>
              <a:rect r="r" b="b" t="t" l="l"/>
              <a:pathLst>
                <a:path h="598755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569685"/>
                  </a:lnTo>
                  <a:cubicBezTo>
                    <a:pt x="1332724" y="577395"/>
                    <a:pt x="1329661" y="584789"/>
                    <a:pt x="1324209" y="590240"/>
                  </a:cubicBezTo>
                  <a:cubicBezTo>
                    <a:pt x="1318758" y="595692"/>
                    <a:pt x="1311364" y="598755"/>
                    <a:pt x="1303654" y="598755"/>
                  </a:cubicBezTo>
                  <a:lnTo>
                    <a:pt x="29069" y="598755"/>
                  </a:lnTo>
                  <a:cubicBezTo>
                    <a:pt x="13015" y="598755"/>
                    <a:pt x="0" y="585740"/>
                    <a:pt x="0" y="56968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332724" cy="655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99115" y="6005026"/>
            <a:ext cx="5060185" cy="2520343"/>
            <a:chOff x="0" y="0"/>
            <a:chExt cx="1332724" cy="66379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32724" cy="663794"/>
            </a:xfrm>
            <a:custGeom>
              <a:avLst/>
              <a:gdLst/>
              <a:ahLst/>
              <a:cxnLst/>
              <a:rect r="r" b="b" t="t" l="l"/>
              <a:pathLst>
                <a:path h="663794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634725"/>
                  </a:lnTo>
                  <a:cubicBezTo>
                    <a:pt x="1332724" y="650779"/>
                    <a:pt x="1319709" y="663794"/>
                    <a:pt x="1303654" y="663794"/>
                  </a:cubicBezTo>
                  <a:lnTo>
                    <a:pt x="29069" y="663794"/>
                  </a:lnTo>
                  <a:cubicBezTo>
                    <a:pt x="21360" y="663794"/>
                    <a:pt x="13966" y="660731"/>
                    <a:pt x="8514" y="655280"/>
                  </a:cubicBezTo>
                  <a:cubicBezTo>
                    <a:pt x="3063" y="649828"/>
                    <a:pt x="0" y="642434"/>
                    <a:pt x="0" y="63472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32724" cy="720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853931" y="7507292"/>
            <a:ext cx="2586515" cy="258651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5203111" y="669092"/>
            <a:ext cx="7881777" cy="87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84"/>
              </a:lnSpc>
              <a:spcBef>
                <a:spcPct val="0"/>
              </a:spcBef>
            </a:pPr>
            <a:r>
              <a:rPr lang="en-US" b="true" sz="5499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Cơ </a:t>
            </a:r>
            <a:r>
              <a:rPr lang="en-US" b="true" sz="5499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sở lý thuyết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53931" y="3499473"/>
            <a:ext cx="2580138" cy="39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Cơ sở dữ liệu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89020" y="5276978"/>
            <a:ext cx="4880376" cy="39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Giao diện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14473" y="6234711"/>
            <a:ext cx="3288638" cy="176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EDFC"/>
                </a:solidFill>
                <a:latin typeface="Roboto Bold"/>
                <a:ea typeface="Roboto Bold"/>
                <a:cs typeface="Roboto Bold"/>
                <a:sym typeface="Roboto Bold"/>
              </a:rPr>
              <a:t>Backend: ASP.NET Core </a:t>
            </a:r>
          </a:p>
          <a:p>
            <a:pPr algn="just">
              <a:lnSpc>
                <a:spcPts val="2800"/>
              </a:lnSpc>
            </a:pPr>
          </a:p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EDFC"/>
                </a:solidFill>
                <a:latin typeface="Roboto Bold"/>
                <a:ea typeface="Roboto Bold"/>
                <a:cs typeface="Roboto Bold"/>
                <a:sym typeface="Roboto Bold"/>
              </a:rPr>
              <a:t>Ngôn ngữ: C# ,HTML , CSS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93259" y="5276978"/>
            <a:ext cx="4331066" cy="39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Nền tảng phát triển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99681" y="4415918"/>
            <a:ext cx="3288638" cy="212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EDFC"/>
                </a:solidFill>
                <a:latin typeface="Roboto Bold"/>
                <a:ea typeface="Roboto Bold"/>
                <a:cs typeface="Roboto Bold"/>
                <a:sym typeface="Roboto Bold"/>
              </a:rPr>
              <a:t>RDBMS: Microsoft SQL Server.</a:t>
            </a:r>
          </a:p>
          <a:p>
            <a:pPr algn="just">
              <a:lnSpc>
                <a:spcPts val="2800"/>
              </a:lnSpc>
            </a:pPr>
          </a:p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EDFC"/>
                </a:solidFill>
                <a:latin typeface="Roboto Bold"/>
                <a:ea typeface="Roboto Bold"/>
                <a:cs typeface="Roboto Bold"/>
                <a:sym typeface="Roboto Bold"/>
              </a:rPr>
              <a:t>ORM: Entity Framework Core 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205393" y="6180676"/>
            <a:ext cx="3288638" cy="247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EDFC"/>
                </a:solidFill>
                <a:latin typeface="Roboto Bold"/>
                <a:ea typeface="Roboto Bold"/>
                <a:cs typeface="Roboto Bold"/>
                <a:sym typeface="Roboto Bold"/>
              </a:rPr>
              <a:t>Razor View Engine (.cshtml) kết hợp HTML5/CSS3.</a:t>
            </a:r>
          </a:p>
          <a:p>
            <a:pPr algn="just">
              <a:lnSpc>
                <a:spcPts val="2800"/>
              </a:lnSpc>
            </a:pPr>
          </a:p>
          <a:p>
            <a:pPr algn="just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1EDFC"/>
                </a:solidFill>
                <a:latin typeface="Roboto Bold"/>
                <a:ea typeface="Roboto Bold"/>
                <a:cs typeface="Roboto Bold"/>
                <a:sym typeface="Roboto Bold"/>
              </a:rPr>
              <a:t>Bootstrap : Thiết kế đáp ứng cho mọi thiết bị.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4505581" y="3685992"/>
            <a:ext cx="1583878" cy="1108714"/>
          </a:xfrm>
          <a:custGeom>
            <a:avLst/>
            <a:gdLst/>
            <a:ahLst/>
            <a:cxnLst/>
            <a:rect r="r" b="b" t="t" l="l"/>
            <a:pathLst>
              <a:path h="1108714" w="1583878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198541" y="3660336"/>
            <a:ext cx="1583878" cy="1108714"/>
          </a:xfrm>
          <a:custGeom>
            <a:avLst/>
            <a:gdLst/>
            <a:ahLst/>
            <a:cxnLst/>
            <a:rect r="r" b="b" t="t" l="l"/>
            <a:pathLst>
              <a:path h="1108714" w="1583878">
                <a:moveTo>
                  <a:pt x="0" y="0"/>
                </a:moveTo>
                <a:lnTo>
                  <a:pt x="1583878" y="0"/>
                </a:lnTo>
                <a:lnTo>
                  <a:pt x="1583878" y="1108715"/>
                </a:lnTo>
                <a:lnTo>
                  <a:pt x="0" y="11087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5004" y="3062072"/>
            <a:ext cx="6011306" cy="5751295"/>
            <a:chOff x="0" y="0"/>
            <a:chExt cx="1073718" cy="10272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3718" cy="1027276"/>
            </a:xfrm>
            <a:custGeom>
              <a:avLst/>
              <a:gdLst/>
              <a:ahLst/>
              <a:cxnLst/>
              <a:rect r="r" b="b" t="t" l="l"/>
              <a:pathLst>
                <a:path h="1027276" w="1073718">
                  <a:moveTo>
                    <a:pt x="128789" y="0"/>
                  </a:moveTo>
                  <a:lnTo>
                    <a:pt x="944929" y="0"/>
                  </a:lnTo>
                  <a:cubicBezTo>
                    <a:pt x="1016057" y="0"/>
                    <a:pt x="1073718" y="57661"/>
                    <a:pt x="1073718" y="128789"/>
                  </a:cubicBezTo>
                  <a:lnTo>
                    <a:pt x="1073718" y="898486"/>
                  </a:lnTo>
                  <a:cubicBezTo>
                    <a:pt x="1073718" y="969615"/>
                    <a:pt x="1016057" y="1027276"/>
                    <a:pt x="944929" y="1027276"/>
                  </a:cubicBezTo>
                  <a:lnTo>
                    <a:pt x="128789" y="1027276"/>
                  </a:lnTo>
                  <a:cubicBezTo>
                    <a:pt x="57661" y="1027276"/>
                    <a:pt x="0" y="969615"/>
                    <a:pt x="0" y="898486"/>
                  </a:cubicBezTo>
                  <a:lnTo>
                    <a:pt x="0" y="128789"/>
                  </a:lnTo>
                  <a:cubicBezTo>
                    <a:pt x="0" y="57661"/>
                    <a:pt x="57661" y="0"/>
                    <a:pt x="128789" y="0"/>
                  </a:cubicBezTo>
                  <a:close/>
                </a:path>
              </a:pathLst>
            </a:custGeom>
            <a:blipFill>
              <a:blip r:embed="rId2"/>
              <a:stretch>
                <a:fillRect l="-5868" t="0" r="-586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773229" y="2327475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03107" y="-550071"/>
            <a:ext cx="19715897" cy="2211759"/>
            <a:chOff x="0" y="0"/>
            <a:chExt cx="5192664" cy="5825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92664" cy="582521"/>
            </a:xfrm>
            <a:custGeom>
              <a:avLst/>
              <a:gdLst/>
              <a:ahLst/>
              <a:cxnLst/>
              <a:rect r="r" b="b" t="t" l="l"/>
              <a:pathLst>
                <a:path h="582521" w="5192664">
                  <a:moveTo>
                    <a:pt x="0" y="0"/>
                  </a:moveTo>
                  <a:lnTo>
                    <a:pt x="5192664" y="0"/>
                  </a:lnTo>
                  <a:lnTo>
                    <a:pt x="5192664" y="582521"/>
                  </a:lnTo>
                  <a:lnTo>
                    <a:pt x="0" y="582521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192664" cy="63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49433" y="548542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6"/>
                </a:lnTo>
                <a:lnTo>
                  <a:pt x="0" y="960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25533" y="510442"/>
            <a:ext cx="12458618" cy="8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7"/>
              </a:lnSpc>
            </a:pPr>
            <a:r>
              <a:rPr lang="en-US" sz="51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Phân tích thiết kế - Tác nhân hệ thống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44478" y="2440819"/>
            <a:ext cx="12368312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b="true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Nhóm người dùng chính:</a:t>
            </a:r>
          </a:p>
          <a:p>
            <a:pPr algn="just">
              <a:lnSpc>
                <a:spcPts val="37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744478" y="3829510"/>
            <a:ext cx="10398687" cy="405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Khách vãng lai: Xem, tìm kiếm, lọc sản phẩm.</a:t>
            </a:r>
          </a:p>
          <a:p>
            <a:pPr algn="just">
              <a:lnSpc>
                <a:spcPts val="4620"/>
              </a:lnSpc>
            </a:pPr>
          </a:p>
          <a:p>
            <a:pPr algn="just">
              <a:lnSpc>
                <a:spcPts val="4620"/>
              </a:lnSpc>
            </a:pPr>
            <a:r>
              <a:rPr lang="en-US" sz="33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Khách hàng: Đặt hàng, quản lý giỏ hàng, xem lịch sử đơn hàng, đánh giá .</a:t>
            </a:r>
          </a:p>
          <a:p>
            <a:pPr algn="just">
              <a:lnSpc>
                <a:spcPts val="4620"/>
              </a:lnSpc>
            </a:pPr>
          </a:p>
          <a:p>
            <a:pPr algn="just">
              <a:lnSpc>
                <a:spcPts val="4620"/>
              </a:lnSpc>
            </a:pPr>
            <a:r>
              <a:rPr lang="en-US" sz="33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Quản trị viên: Quản lý toàn bộ dữ liệu  và xem báo cáo.</a:t>
            </a:r>
          </a:p>
          <a:p>
            <a:pPr algn="just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96395" y="3419678"/>
            <a:ext cx="4917769" cy="665701"/>
            <a:chOff x="0" y="0"/>
            <a:chExt cx="1295215" cy="175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95215" cy="23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96395" y="4237778"/>
            <a:ext cx="4917769" cy="665701"/>
            <a:chOff x="0" y="0"/>
            <a:chExt cx="1295215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95215" cy="23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96395" y="2601902"/>
            <a:ext cx="4917769" cy="665701"/>
            <a:chOff x="0" y="0"/>
            <a:chExt cx="1295215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95215" cy="23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5506" y="1544200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1" y="0"/>
                </a:lnTo>
                <a:lnTo>
                  <a:pt x="665701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452915" y="-902723"/>
            <a:ext cx="19715897" cy="2211759"/>
            <a:chOff x="0" y="0"/>
            <a:chExt cx="5192664" cy="5825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92664" cy="582521"/>
            </a:xfrm>
            <a:custGeom>
              <a:avLst/>
              <a:gdLst/>
              <a:ahLst/>
              <a:cxnLst/>
              <a:rect r="r" b="b" t="t" l="l"/>
              <a:pathLst>
                <a:path h="582521" w="5192664">
                  <a:moveTo>
                    <a:pt x="0" y="0"/>
                  </a:moveTo>
                  <a:lnTo>
                    <a:pt x="5192664" y="0"/>
                  </a:lnTo>
                  <a:lnTo>
                    <a:pt x="5192664" y="582521"/>
                  </a:lnTo>
                  <a:lnTo>
                    <a:pt x="0" y="582521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192664" cy="63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1430464" y="8305642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7"/>
                </a:lnTo>
                <a:lnTo>
                  <a:pt x="0" y="3691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97760" y="0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296395" y="5055879"/>
            <a:ext cx="4917769" cy="665701"/>
            <a:chOff x="0" y="0"/>
            <a:chExt cx="1295215" cy="1753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295215" cy="23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15470" y="2209901"/>
            <a:ext cx="9870036" cy="7340839"/>
          </a:xfrm>
          <a:custGeom>
            <a:avLst/>
            <a:gdLst/>
            <a:ahLst/>
            <a:cxnLst/>
            <a:rect r="r" b="b" t="t" l="l"/>
            <a:pathLst>
              <a:path h="7340839" w="9870036">
                <a:moveTo>
                  <a:pt x="0" y="0"/>
                </a:moveTo>
                <a:lnTo>
                  <a:pt x="9870036" y="0"/>
                </a:lnTo>
                <a:lnTo>
                  <a:pt x="9870036" y="7340839"/>
                </a:lnTo>
                <a:lnTo>
                  <a:pt x="0" y="7340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782986" y="278645"/>
            <a:ext cx="13670741" cy="87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84"/>
              </a:lnSpc>
              <a:spcBef>
                <a:spcPct val="0"/>
              </a:spcBef>
            </a:pPr>
            <a:r>
              <a:rPr lang="en-US" b="true" sz="5499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Phân tích t</a:t>
            </a:r>
            <a:r>
              <a:rPr lang="en-US" b="true" sz="5499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hiết kế - Cơ sở dữ liệu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88046" y="3541284"/>
            <a:ext cx="4590969" cy="382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Users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51031" y="4355682"/>
            <a:ext cx="4590969" cy="382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DonH</a:t>
            </a:r>
            <a:r>
              <a:rPr lang="en-US" b="true" sz="2200" strike="noStrike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angs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25338" y="2698534"/>
            <a:ext cx="2459882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Products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23195" y="5170179"/>
            <a:ext cx="4590969" cy="382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</a:t>
            </a:r>
            <a:r>
              <a:rPr lang="en-US" b="true" sz="2200" strike="noStrike" u="non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angSanXuats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296395" y="5873979"/>
            <a:ext cx="4917769" cy="665701"/>
            <a:chOff x="0" y="0"/>
            <a:chExt cx="1295215" cy="1753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95215" cy="175329"/>
            </a:xfrm>
            <a:custGeom>
              <a:avLst/>
              <a:gdLst/>
              <a:ahLst/>
              <a:cxnLst/>
              <a:rect r="r" b="b" t="t" l="l"/>
              <a:pathLst>
                <a:path h="175329" w="1295215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295215" cy="23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623195" y="5988279"/>
            <a:ext cx="4590969" cy="382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DanhGias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20923" y="1552249"/>
            <a:ext cx="8632379" cy="57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Các thực thể chính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460978" y="7223999"/>
            <a:ext cx="665701" cy="665701"/>
          </a:xfrm>
          <a:custGeom>
            <a:avLst/>
            <a:gdLst/>
            <a:ahLst/>
            <a:cxnLst/>
            <a:rect r="r" b="b" t="t" l="l"/>
            <a:pathLst>
              <a:path h="665701" w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1296395" y="7232047"/>
            <a:ext cx="8632379" cy="57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Quan hệ nổi bật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71316" y="8053101"/>
            <a:ext cx="8632379" cy="173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Products - DonHang (1,n  - 1,n )</a:t>
            </a:r>
          </a:p>
          <a:p>
            <a:pPr algn="just">
              <a:lnSpc>
                <a:spcPts val="4620"/>
              </a:lnSpc>
            </a:pPr>
            <a:r>
              <a:rPr lang="en-US" sz="330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Users - DanhGias (1,n - 1,n )</a:t>
            </a:r>
          </a:p>
          <a:p>
            <a:pPr algn="just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9474" y="-1235699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03268" y="0"/>
            <a:ext cx="3903797" cy="10287000"/>
            <a:chOff x="0" y="0"/>
            <a:chExt cx="604800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36648" t="0" r="-5821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50882" y="207709"/>
            <a:ext cx="15307401" cy="76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96"/>
              </a:lnSpc>
              <a:spcBef>
                <a:spcPct val="0"/>
              </a:spcBef>
            </a:pPr>
            <a:r>
              <a:rPr lang="en-US" b="true" sz="4800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Kế</a:t>
            </a:r>
            <a:r>
              <a:rPr lang="en-US" b="true" sz="4800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t quả thực nghiệm - Phân hệ Khách hàng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1160596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863426" y="191770"/>
            <a:ext cx="3903797" cy="10287000"/>
            <a:chOff x="0" y="0"/>
            <a:chExt cx="604800" cy="1593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4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604800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36648" t="0" r="-5821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00529" y="1160596"/>
            <a:ext cx="7986081" cy="3863794"/>
          </a:xfrm>
          <a:custGeom>
            <a:avLst/>
            <a:gdLst/>
            <a:ahLst/>
            <a:cxnLst/>
            <a:rect r="r" b="b" t="t" l="l"/>
            <a:pathLst>
              <a:path h="3863794" w="7986081">
                <a:moveTo>
                  <a:pt x="0" y="0"/>
                </a:moveTo>
                <a:lnTo>
                  <a:pt x="7986081" y="0"/>
                </a:lnTo>
                <a:lnTo>
                  <a:pt x="7986081" y="3863793"/>
                </a:lnTo>
                <a:lnTo>
                  <a:pt x="0" y="3863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00823" y="4078869"/>
            <a:ext cx="7250396" cy="3600537"/>
          </a:xfrm>
          <a:custGeom>
            <a:avLst/>
            <a:gdLst/>
            <a:ahLst/>
            <a:cxnLst/>
            <a:rect r="r" b="b" t="t" l="l"/>
            <a:pathLst>
              <a:path h="3600537" w="7250396">
                <a:moveTo>
                  <a:pt x="0" y="0"/>
                </a:moveTo>
                <a:lnTo>
                  <a:pt x="7250395" y="0"/>
                </a:lnTo>
                <a:lnTo>
                  <a:pt x="7250395" y="3600536"/>
                </a:lnTo>
                <a:lnTo>
                  <a:pt x="0" y="3600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6460" y="6903367"/>
            <a:ext cx="7160150" cy="3659361"/>
          </a:xfrm>
          <a:custGeom>
            <a:avLst/>
            <a:gdLst/>
            <a:ahLst/>
            <a:cxnLst/>
            <a:rect r="r" b="b" t="t" l="l"/>
            <a:pathLst>
              <a:path h="3659361" w="7160150">
                <a:moveTo>
                  <a:pt x="0" y="0"/>
                </a:moveTo>
                <a:lnTo>
                  <a:pt x="7160150" y="0"/>
                </a:lnTo>
                <a:lnTo>
                  <a:pt x="7160150" y="3659361"/>
                </a:lnTo>
                <a:lnTo>
                  <a:pt x="0" y="36593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15048" y="1768830"/>
            <a:ext cx="8518246" cy="176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01"/>
              </a:lnSpc>
              <a:spcBef>
                <a:spcPct val="0"/>
              </a:spcBef>
            </a:pPr>
            <a:r>
              <a:rPr lang="en-US" b="true" sz="3358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Giao</a:t>
            </a:r>
            <a:r>
              <a:rPr lang="en-US" b="true" sz="3358" strike="noStrike" u="none">
                <a:solidFill>
                  <a:srgbClr val="021828"/>
                </a:solidFill>
                <a:latin typeface="Roboto Bold"/>
                <a:ea typeface="Roboto Bold"/>
                <a:cs typeface="Roboto Bold"/>
                <a:sym typeface="Roboto Bold"/>
              </a:rPr>
              <a:t> diện Trang chủ: Thiết kế hiện đại, có Banner quảng cáo, Gợi ý sản phẩm .</a:t>
            </a:r>
          </a:p>
          <a:p>
            <a:pPr algn="just" marL="0" indent="0" lvl="0">
              <a:lnSpc>
                <a:spcPts val="470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171238" y="5544942"/>
            <a:ext cx="6215372" cy="115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Bộ lọc thông minh: Lọc theo Hãng, Mức giá, Sắp xếp 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4916" y="8422355"/>
            <a:ext cx="8548378" cy="115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Chi tiết sản phẩm: Hiển thị đầy đủ thông số kỹ thuật (Màn hình, Chip, Pin...).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8917129" y="2219110"/>
            <a:ext cx="0" cy="6584222"/>
          </a:xfrm>
          <a:prstGeom prst="line">
            <a:avLst/>
          </a:prstGeom>
          <a:ln cap="flat" w="28575">
            <a:solidFill>
              <a:srgbClr val="5188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-5400000">
            <a:off x="8547785" y="8800477"/>
            <a:ext cx="738688" cy="73868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0202832">
            <a:off x="8547785" y="5509793"/>
            <a:ext cx="738688" cy="73868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5400000">
            <a:off x="8547785" y="2219110"/>
            <a:ext cx="738688" cy="73868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8779145" y="9031836"/>
            <a:ext cx="275968" cy="275968"/>
          </a:xfrm>
          <a:custGeom>
            <a:avLst/>
            <a:gdLst/>
            <a:ahLst/>
            <a:cxnLst/>
            <a:rect r="r" b="b" t="t" l="l"/>
            <a:pathLst>
              <a:path h="275968" w="275968">
                <a:moveTo>
                  <a:pt x="0" y="0"/>
                </a:moveTo>
                <a:lnTo>
                  <a:pt x="275968" y="0"/>
                </a:lnTo>
                <a:lnTo>
                  <a:pt x="275968" y="275968"/>
                </a:lnTo>
                <a:lnTo>
                  <a:pt x="0" y="27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779145" y="5741153"/>
            <a:ext cx="275968" cy="275968"/>
          </a:xfrm>
          <a:custGeom>
            <a:avLst/>
            <a:gdLst/>
            <a:ahLst/>
            <a:cxnLst/>
            <a:rect r="r" b="b" t="t" l="l"/>
            <a:pathLst>
              <a:path h="275968" w="275968">
                <a:moveTo>
                  <a:pt x="0" y="0"/>
                </a:moveTo>
                <a:lnTo>
                  <a:pt x="275968" y="0"/>
                </a:lnTo>
                <a:lnTo>
                  <a:pt x="275968" y="275968"/>
                </a:lnTo>
                <a:lnTo>
                  <a:pt x="0" y="27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779145" y="2450469"/>
            <a:ext cx="275968" cy="275968"/>
          </a:xfrm>
          <a:custGeom>
            <a:avLst/>
            <a:gdLst/>
            <a:ahLst/>
            <a:cxnLst/>
            <a:rect r="r" b="b" t="t" l="l"/>
            <a:pathLst>
              <a:path h="275968" w="275968">
                <a:moveTo>
                  <a:pt x="0" y="0"/>
                </a:moveTo>
                <a:lnTo>
                  <a:pt x="275968" y="0"/>
                </a:lnTo>
                <a:lnTo>
                  <a:pt x="275968" y="275968"/>
                </a:lnTo>
                <a:lnTo>
                  <a:pt x="0" y="275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730825" y="-1869784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EB4E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480773" y="455869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066929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742850" y="400595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7493748" y="1506518"/>
            <a:ext cx="373607" cy="3736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22656" y="3117577"/>
            <a:ext cx="373607" cy="3736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93969" y="5056598"/>
            <a:ext cx="373607" cy="3736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144000" y="5935031"/>
            <a:ext cx="7806354" cy="3876625"/>
          </a:xfrm>
          <a:custGeom>
            <a:avLst/>
            <a:gdLst/>
            <a:ahLst/>
            <a:cxnLst/>
            <a:rect r="r" b="b" t="t" l="l"/>
            <a:pathLst>
              <a:path h="3876625" w="7806354">
                <a:moveTo>
                  <a:pt x="0" y="0"/>
                </a:moveTo>
                <a:lnTo>
                  <a:pt x="7806354" y="0"/>
                </a:lnTo>
                <a:lnTo>
                  <a:pt x="7806354" y="3876625"/>
                </a:lnTo>
                <a:lnTo>
                  <a:pt x="0" y="3876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26395" y="3686832"/>
            <a:ext cx="6033363" cy="246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3"/>
              </a:lnSpc>
            </a:pPr>
            <a:r>
              <a:rPr lang="en-US" sz="468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Kết quả </a:t>
            </a:r>
          </a:p>
          <a:p>
            <a:pPr algn="l">
              <a:lnSpc>
                <a:spcPts val="6553"/>
              </a:lnSpc>
            </a:pPr>
            <a:r>
              <a:rPr lang="en-US" sz="4680" b="tru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thực nghiệm - </a:t>
            </a:r>
          </a:p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b="true" sz="4680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Quy trình Đặt hàng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05128" y="729081"/>
            <a:ext cx="5768345" cy="66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b="true" sz="3882" spc="-77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G</a:t>
            </a:r>
            <a:r>
              <a:rPr lang="en-US" b="true" sz="3882" spc="-77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iỏ hàng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25831" y="710031"/>
            <a:ext cx="1134140" cy="82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b="true" sz="4784">
                <a:solidFill>
                  <a:srgbClr val="FDFDFD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66610" y="2304111"/>
            <a:ext cx="5768345" cy="66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b="true" sz="3882" spc="-77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Th</a:t>
            </a:r>
            <a:r>
              <a:rPr lang="en-US" b="true" sz="3882" spc="-77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anh toán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89058" y="2321091"/>
            <a:ext cx="1134140" cy="82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b="true" sz="4784">
                <a:solidFill>
                  <a:srgbClr val="FDFDFD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19655" y="4233247"/>
            <a:ext cx="5768345" cy="66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b="true" sz="3882" spc="-77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Xử</a:t>
            </a:r>
            <a:r>
              <a:rPr lang="en-US" b="true" sz="3882" spc="-77" strike="noStrike" u="none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 lý sau đặt hàng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87908" y="4260112"/>
            <a:ext cx="1134140" cy="82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b="true" sz="4784">
                <a:solidFill>
                  <a:srgbClr val="FDFDFD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DAGz06FfFaE</dc:identifier>
  <dcterms:modified xsi:type="dcterms:W3CDTF">2011-08-01T06:04:30Z</dcterms:modified>
  <cp:revision>1</cp:revision>
  <dc:title>The Future of the Arctic</dc:title>
</cp:coreProperties>
</file>